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75" r:id="rId6"/>
    <p:sldId id="259" r:id="rId7"/>
    <p:sldId id="262" r:id="rId8"/>
    <p:sldId id="280" r:id="rId9"/>
    <p:sldId id="263" r:id="rId10"/>
    <p:sldId id="264" r:id="rId11"/>
    <p:sldId id="266" r:id="rId12"/>
    <p:sldId id="276" r:id="rId13"/>
    <p:sldId id="269" r:id="rId14"/>
    <p:sldId id="270" r:id="rId15"/>
    <p:sldId id="277" r:id="rId16"/>
    <p:sldId id="273" r:id="rId17"/>
    <p:sldId id="278" r:id="rId18"/>
    <p:sldId id="272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87" d="100"/>
          <a:sy n="87" d="100"/>
        </p:scale>
        <p:origin x="151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4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8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5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4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1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6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6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6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5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9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A4800-865F-4A36-9D8E-3811B7BC516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6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48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/>
              <a:t>Formal vs. Informal Language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i="1" dirty="0" smtClean="0">
                <a:solidFill>
                  <a:srgbClr val="C00000"/>
                </a:solidFill>
              </a:rPr>
              <a:t>What is the difference?</a:t>
            </a:r>
            <a:endParaRPr lang="en-US" sz="6000" i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114800"/>
            <a:ext cx="4014788" cy="282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6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6764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 project will be completed next year.</a:t>
            </a:r>
            <a:endParaRPr lang="en-US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2479039" y="4203002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36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1137" y="13716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Get </a:t>
            </a:r>
            <a:r>
              <a:rPr lang="en-US" sz="6000" dirty="0" err="1" smtClean="0"/>
              <a:t>ya</a:t>
            </a:r>
            <a:r>
              <a:rPr lang="en-US" sz="6000" dirty="0" smtClean="0"/>
              <a:t> hand outa my face.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088943" y="38862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Informal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24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3495" y="19812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Allow me to demonstrate the correct form of contact. 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088943" y="38862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C00000"/>
                </a:solidFill>
              </a:rPr>
              <a:t>F</a:t>
            </a:r>
            <a:r>
              <a:rPr lang="en-US" sz="6000" dirty="0" smtClean="0">
                <a:solidFill>
                  <a:srgbClr val="C00000"/>
                </a:solidFill>
              </a:rPr>
              <a:t>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22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36394" y="17526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We’ll get it done.</a:t>
            </a:r>
            <a:endParaRPr lang="en-US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3098042" y="43434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Informal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57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8382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Your decision will be expected by 9:00 AM.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256696" y="3429000"/>
            <a:ext cx="2667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7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2886" y="1958975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You </a:t>
            </a:r>
            <a:r>
              <a:rPr lang="en-US" sz="6000" dirty="0" err="1" smtClean="0"/>
              <a:t>gotta</a:t>
            </a:r>
            <a:r>
              <a:rPr lang="en-US" sz="6000" dirty="0" smtClean="0"/>
              <a:t> learn to lighten up a bit!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043638" y="4114800"/>
            <a:ext cx="2951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Informal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75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197" y="9906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You </a:t>
            </a:r>
            <a:r>
              <a:rPr lang="en-US" sz="6000" dirty="0" err="1" smtClean="0"/>
              <a:t>wanna</a:t>
            </a:r>
            <a:r>
              <a:rPr lang="en-US" sz="6000" dirty="0" smtClean="0"/>
              <a:t> come over for a sleepover?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088943" y="3643503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Informal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45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197" y="9906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Your attendance would be appreciated tomorrow. 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088943" y="3643503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4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0597" y="9144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All decisions are final, no exceptions.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428999" y="3785547"/>
            <a:ext cx="2590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45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0597" y="9144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smtClean="0"/>
              <a:t>I’ll drop by </a:t>
            </a:r>
            <a:r>
              <a:rPr lang="en-US" sz="6000" dirty="0" smtClean="0"/>
              <a:t>for a bit.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428999" y="3785547"/>
            <a:ext cx="2819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Informal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5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33801" y="14977"/>
            <a:ext cx="8476397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Characteristics of formal language: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0468" y="1384864"/>
            <a:ext cx="8001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Serious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Objective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Specific vocabulary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 contractions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More complex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Controlled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Impersonal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353791"/>
            <a:ext cx="86117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When do we use formal language?</a:t>
            </a: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26" y="1046861"/>
            <a:ext cx="3798911" cy="34645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4973375"/>
            <a:ext cx="49518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Job interview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Principal's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Class essay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Business letter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357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58" y="-12283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-22746"/>
            <a:ext cx="91440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Characteristics of informal language: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713" y="1295400"/>
            <a:ext cx="6781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Slang vocabulary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Funny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Casual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Simple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</a:t>
            </a:r>
            <a:r>
              <a:rPr lang="en-US" sz="3200" dirty="0" smtClean="0"/>
              <a:t>lain spoken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Punctuation (exclamation points)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020544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When do we use informal language?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68679" y="4795897"/>
            <a:ext cx="449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Text message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Journal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Friendly letter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Jotting a note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479" y="1026374"/>
            <a:ext cx="3988445" cy="276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7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48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33801" y="533400"/>
            <a:ext cx="8476397" cy="392728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When we are speaking to a principal we might say: </a:t>
            </a:r>
            <a:r>
              <a:rPr lang="en-US" dirty="0" smtClean="0"/>
              <a:t>“</a:t>
            </a:r>
            <a:r>
              <a:rPr lang="en-US" b="1" dirty="0" smtClean="0"/>
              <a:t>Good morning.”</a:t>
            </a:r>
            <a:br>
              <a:rPr lang="en-US" b="1" dirty="0" smtClean="0"/>
            </a:br>
            <a:r>
              <a:rPr lang="en-US" dirty="0" smtClean="0">
                <a:solidFill>
                  <a:srgbClr val="C00000"/>
                </a:solidFill>
              </a:rPr>
              <a:t>When we are speaking to our best friend we might say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  <a:r>
              <a:rPr lang="en-US" b="1" dirty="0" smtClean="0"/>
              <a:t> “Howdy!”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rgbClr val="C00000"/>
                </a:solidFill>
              </a:rPr>
              <a:t>When we are speaking to </a:t>
            </a:r>
            <a:r>
              <a:rPr lang="en-US" dirty="0" smtClean="0">
                <a:solidFill>
                  <a:srgbClr val="C00000"/>
                </a:solidFill>
              </a:rPr>
              <a:t>an adult we might say</a:t>
            </a:r>
            <a:r>
              <a:rPr lang="en-US" b="1" dirty="0" smtClean="0">
                <a:solidFill>
                  <a:schemeClr val="accent2"/>
                </a:solidFill>
              </a:rPr>
              <a:t>: </a:t>
            </a:r>
            <a:r>
              <a:rPr lang="en-US" b="1" dirty="0" smtClean="0"/>
              <a:t>“I am confused.”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When we are speaking to </a:t>
            </a:r>
            <a:r>
              <a:rPr lang="en-US" dirty="0" smtClean="0">
                <a:solidFill>
                  <a:srgbClr val="C00000"/>
                </a:solidFill>
              </a:rPr>
              <a:t>a friend we might say: </a:t>
            </a:r>
            <a:r>
              <a:rPr lang="en-US" dirty="0" smtClean="0"/>
              <a:t>“</a:t>
            </a:r>
            <a:r>
              <a:rPr lang="en-US" b="1" dirty="0" smtClean="0"/>
              <a:t>I don’t get it.”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6276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48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33801" y="533400"/>
            <a:ext cx="8476397" cy="392728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When we are speaking to a teacher we might say:</a:t>
            </a:r>
            <a:r>
              <a:rPr lang="en-US" b="1" dirty="0"/>
              <a:t> </a:t>
            </a:r>
            <a:r>
              <a:rPr lang="en-US" b="1" dirty="0" smtClean="0"/>
              <a:t>“Please show me where the cafeteria is.”</a:t>
            </a:r>
            <a:br>
              <a:rPr lang="en-US" b="1" dirty="0" smtClean="0"/>
            </a:br>
            <a:r>
              <a:rPr lang="en-US" dirty="0" smtClean="0">
                <a:solidFill>
                  <a:srgbClr val="C00000"/>
                </a:solidFill>
              </a:rPr>
              <a:t>When we are speaking to a classmate we might say</a:t>
            </a:r>
            <a:r>
              <a:rPr lang="en-US" b="1" dirty="0" smtClean="0"/>
              <a:t>: “Dude, where do we eat?”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>
                <a:solidFill>
                  <a:srgbClr val="C00000"/>
                </a:solidFill>
              </a:rPr>
              <a:t>When </a:t>
            </a:r>
            <a:r>
              <a:rPr lang="en-US" dirty="0">
                <a:solidFill>
                  <a:srgbClr val="C00000"/>
                </a:solidFill>
              </a:rPr>
              <a:t>we are speaking to </a:t>
            </a:r>
            <a:r>
              <a:rPr lang="en-US" dirty="0" smtClean="0">
                <a:solidFill>
                  <a:srgbClr val="C00000"/>
                </a:solidFill>
              </a:rPr>
              <a:t>an adult we might say</a:t>
            </a:r>
            <a:r>
              <a:rPr lang="en-US" b="1" dirty="0" smtClean="0"/>
              <a:t>: “What are you doing right now?”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When we are speaking to </a:t>
            </a:r>
            <a:r>
              <a:rPr lang="en-US" dirty="0" smtClean="0">
                <a:solidFill>
                  <a:srgbClr val="C00000"/>
                </a:solidFill>
              </a:rPr>
              <a:t>a friend we might say: </a:t>
            </a:r>
            <a:r>
              <a:rPr lang="en-US" dirty="0" smtClean="0"/>
              <a:t>“</a:t>
            </a:r>
            <a:r>
              <a:rPr lang="en-US" b="1" dirty="0" err="1" smtClean="0"/>
              <a:t>Watcha</a:t>
            </a:r>
            <a:r>
              <a:rPr lang="en-US" b="1" dirty="0" smtClean="0"/>
              <a:t> </a:t>
            </a:r>
            <a:r>
              <a:rPr lang="en-US" b="1" dirty="0" err="1" smtClean="0"/>
              <a:t>doin</a:t>
            </a:r>
            <a:r>
              <a:rPr lang="en-US" b="1" dirty="0" smtClean="0"/>
              <a:t>’, huh?”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62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03997" y="3810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How do we know when to use formal or informal language?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We need to think about…..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2438400"/>
            <a:ext cx="723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What is the event?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What is the size of the audience?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Who is the audience?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What is the relationship of the speaker to the audience?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What is the task you have been assigned?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919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923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8973403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compare words we might use in formal language and informal language.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116053"/>
              </p:ext>
            </p:extLst>
          </p:nvPr>
        </p:nvGraphicFramePr>
        <p:xfrm>
          <a:off x="914400" y="2108547"/>
          <a:ext cx="7848600" cy="4231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6056"/>
                <a:gridCol w="3842544"/>
              </a:tblGrid>
              <a:tr h="569318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Formal</a:t>
                      </a:r>
                      <a:r>
                        <a:rPr lang="en-US" sz="3600" b="1" baseline="0" dirty="0" smtClean="0">
                          <a:solidFill>
                            <a:srgbClr val="C00000"/>
                          </a:solidFill>
                        </a:rPr>
                        <a:t> Language</a:t>
                      </a:r>
                      <a:endParaRPr lang="en-US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Informal Language</a:t>
                      </a:r>
                      <a:endParaRPr lang="en-US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6178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must</a:t>
                      </a:r>
                      <a:r>
                        <a:rPr lang="en-US" sz="3200" b="1" baseline="0" dirty="0" smtClean="0"/>
                        <a:t> </a:t>
                      </a:r>
                      <a:r>
                        <a:rPr lang="en-US" sz="3200" b="1" dirty="0" smtClean="0"/>
                        <a:t>depart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gotta</a:t>
                      </a:r>
                      <a:r>
                        <a:rPr lang="en-US" sz="3200" b="1" baseline="0" dirty="0" smtClean="0"/>
                        <a:t> go</a:t>
                      </a:r>
                      <a:endParaRPr lang="en-US" sz="3200" b="1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retain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hold</a:t>
                      </a:r>
                      <a:r>
                        <a:rPr lang="en-US" sz="3200" b="1" baseline="0" dirty="0" smtClean="0"/>
                        <a:t> onto</a:t>
                      </a:r>
                      <a:endParaRPr lang="en-US" sz="3200" b="1" dirty="0"/>
                    </a:p>
                  </a:txBody>
                  <a:tcPr/>
                </a:tc>
              </a:tr>
              <a:tr h="46178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please</a:t>
                      </a:r>
                      <a:r>
                        <a:rPr lang="en-US" sz="3200" b="1" baseline="0" dirty="0" smtClean="0"/>
                        <a:t> </a:t>
                      </a:r>
                      <a:r>
                        <a:rPr lang="en-US" sz="3200" b="1" dirty="0" smtClean="0"/>
                        <a:t>cease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stop it</a:t>
                      </a:r>
                      <a:endParaRPr lang="en-US" sz="3200" b="1" dirty="0"/>
                    </a:p>
                  </a:txBody>
                  <a:tcPr/>
                </a:tc>
              </a:tr>
              <a:tr h="68037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demonstrate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show me</a:t>
                      </a:r>
                      <a:endParaRPr lang="en-US" sz="3200" b="1" dirty="0"/>
                    </a:p>
                  </a:txBody>
                  <a:tcPr/>
                </a:tc>
              </a:tr>
              <a:tr h="46178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assist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help</a:t>
                      </a:r>
                      <a:endParaRPr lang="en-US" sz="3200" b="1" dirty="0"/>
                    </a:p>
                  </a:txBody>
                  <a:tcPr/>
                </a:tc>
              </a:tr>
              <a:tr h="455456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to create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to make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09792" y="1400661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Verbs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344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923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159484"/>
              </p:ext>
            </p:extLst>
          </p:nvPr>
        </p:nvGraphicFramePr>
        <p:xfrm>
          <a:off x="762000" y="1752600"/>
          <a:ext cx="7848600" cy="413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6056"/>
                <a:gridCol w="3842544"/>
              </a:tblGrid>
              <a:tr h="569318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Formal</a:t>
                      </a:r>
                      <a:r>
                        <a:rPr lang="en-US" sz="3600" b="1" baseline="0" dirty="0" smtClean="0">
                          <a:solidFill>
                            <a:srgbClr val="C00000"/>
                          </a:solidFill>
                        </a:rPr>
                        <a:t> Language</a:t>
                      </a:r>
                      <a:endParaRPr lang="en-US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Informal Language</a:t>
                      </a:r>
                      <a:endParaRPr lang="en-US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6178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Hello.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Hey.</a:t>
                      </a:r>
                      <a:endParaRPr lang="en-US" sz="3200" b="1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Goodbye.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See </a:t>
                      </a:r>
                      <a:r>
                        <a:rPr lang="en-US" sz="3200" b="1" dirty="0" err="1" smtClean="0"/>
                        <a:t>ya</a:t>
                      </a:r>
                      <a:r>
                        <a:rPr lang="en-US" sz="3200" b="1" dirty="0" smtClean="0"/>
                        <a:t> later.</a:t>
                      </a:r>
                      <a:endParaRPr lang="en-US" sz="3200" b="1" dirty="0"/>
                    </a:p>
                  </a:txBody>
                  <a:tcPr/>
                </a:tc>
              </a:tr>
              <a:tr h="46178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How are you?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Sup?</a:t>
                      </a:r>
                      <a:endParaRPr lang="en-US" sz="3200" b="1" dirty="0"/>
                    </a:p>
                  </a:txBody>
                  <a:tcPr/>
                </a:tc>
              </a:tr>
              <a:tr h="46178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Sincerely,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From, </a:t>
                      </a:r>
                      <a:endParaRPr lang="en-US" sz="3200" b="1" dirty="0"/>
                    </a:p>
                  </a:txBody>
                  <a:tcPr/>
                </a:tc>
              </a:tr>
              <a:tr h="46178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Dear ________,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To _______,</a:t>
                      </a:r>
                      <a:r>
                        <a:rPr lang="en-US" sz="3200" b="1" baseline="0" dirty="0" smtClean="0"/>
                        <a:t> </a:t>
                      </a:r>
                      <a:endParaRPr lang="en-US" sz="3200" b="1" dirty="0"/>
                    </a:p>
                  </a:txBody>
                  <a:tcPr/>
                </a:tc>
              </a:tr>
              <a:tr h="455456">
                <a:tc>
                  <a:txBody>
                    <a:bodyPr/>
                    <a:lstStyle/>
                    <a:p>
                      <a:r>
                        <a:rPr lang="en-US" sz="3200" b="1" smtClean="0"/>
                        <a:t>Good morning.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Mornin</a:t>
                      </a:r>
                      <a:r>
                        <a:rPr lang="en-US" sz="3200" b="1" dirty="0" smtClean="0"/>
                        <a:t>’!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233" y="0"/>
            <a:ext cx="3465534" cy="1837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37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2860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Let’s practice…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Read each sentence and tell whether it is a </a:t>
            </a:r>
            <a:r>
              <a:rPr lang="en-US" sz="6000" dirty="0" smtClean="0">
                <a:solidFill>
                  <a:srgbClr val="C00000"/>
                </a:solidFill>
              </a:rPr>
              <a:t>formal </a:t>
            </a:r>
            <a:r>
              <a:rPr lang="en-US" sz="6000" dirty="0" smtClean="0"/>
              <a:t>sentence or</a:t>
            </a:r>
            <a:r>
              <a:rPr lang="en-US" sz="6000" dirty="0" smtClean="0">
                <a:solidFill>
                  <a:srgbClr val="C00000"/>
                </a:solidFill>
              </a:rPr>
              <a:t> </a:t>
            </a:r>
            <a:r>
              <a:rPr lang="en-US" sz="6000" dirty="0" smtClean="0"/>
              <a:t>an</a:t>
            </a:r>
            <a:r>
              <a:rPr lang="en-US" sz="6000" dirty="0" smtClean="0">
                <a:solidFill>
                  <a:srgbClr val="C00000"/>
                </a:solidFill>
              </a:rPr>
              <a:t> informal </a:t>
            </a:r>
            <a:r>
              <a:rPr lang="en-US" sz="6000" dirty="0" smtClean="0"/>
              <a:t>sentence.</a:t>
            </a:r>
            <a:r>
              <a:rPr lang="en-US" sz="8800" dirty="0" smtClean="0"/>
              <a:t/>
            </a:r>
            <a:br>
              <a:rPr lang="en-US" sz="8800" dirty="0" smtClean="0"/>
            </a:b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4872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278</Words>
  <Application>Microsoft Office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Formal vs. Informal Language  What is the difference?</vt:lpstr>
      <vt:lpstr>Characteristics of formal language:</vt:lpstr>
      <vt:lpstr>Characteristics of informal language:</vt:lpstr>
      <vt:lpstr>   When we are speaking to a principal we might say: “Good morning.” When we are speaking to our best friend we might say: “Howdy!”  When we are speaking to an adult we might say: “I am confused.” When we are speaking to a friend we might say: “I don’t get it.”</vt:lpstr>
      <vt:lpstr>   When we are speaking to a teacher we might say: “Please show me where the cafeteria is.” When we are speaking to a classmate we might say: “Dude, where do we eat?”  When we are speaking to an adult we might say: “What are you doing right now?” When we are speaking to a friend we might say: “Watcha doin’, huh?”</vt:lpstr>
      <vt:lpstr>How do we know when to use formal or informal language? We need to think about…..</vt:lpstr>
      <vt:lpstr>Let’s compare words we might use in formal language and informal language.</vt:lpstr>
      <vt:lpstr>PowerPoint Presentation</vt:lpstr>
      <vt:lpstr>  Let’s practice…  Read each sentence and tell whether it is a formal sentence or an informal sentence. </vt:lpstr>
      <vt:lpstr>The project will be completed next year.</vt:lpstr>
      <vt:lpstr>Get ya hand outa my face.</vt:lpstr>
      <vt:lpstr>Allow me to demonstrate the correct form of contact. </vt:lpstr>
      <vt:lpstr>We’ll get it done.</vt:lpstr>
      <vt:lpstr>Your decision will be expected by 9:00 AM.</vt:lpstr>
      <vt:lpstr>You gotta learn to lighten up a bit!</vt:lpstr>
      <vt:lpstr>You wanna come over for a sleepover?</vt:lpstr>
      <vt:lpstr>Your attendance would be appreciated tomorrow. </vt:lpstr>
      <vt:lpstr>All decisions are final, no exceptions.</vt:lpstr>
      <vt:lpstr>I’ll drop by for a bit.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vs. Informal Language  What is the difference?</dc:title>
  <dc:creator>Administrator</dc:creator>
  <cp:lastModifiedBy>Kristal Hall</cp:lastModifiedBy>
  <cp:revision>27</cp:revision>
  <dcterms:created xsi:type="dcterms:W3CDTF">2013-12-11T11:34:24Z</dcterms:created>
  <dcterms:modified xsi:type="dcterms:W3CDTF">2015-12-07T14:30:35Z</dcterms:modified>
</cp:coreProperties>
</file>