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8" r:id="rId3"/>
    <p:sldId id="270" r:id="rId4"/>
    <p:sldId id="275" r:id="rId5"/>
    <p:sldId id="269" r:id="rId6"/>
    <p:sldId id="274" r:id="rId7"/>
    <p:sldId id="258" r:id="rId8"/>
    <p:sldId id="271" r:id="rId9"/>
    <p:sldId id="261" r:id="rId10"/>
    <p:sldId id="272" r:id="rId11"/>
    <p:sldId id="265" r:id="rId12"/>
    <p:sldId id="273" r:id="rId13"/>
    <p:sldId id="266" r:id="rId14"/>
    <p:sldId id="277" r:id="rId15"/>
    <p:sldId id="267" r:id="rId16"/>
    <p:sldId id="262" r:id="rId17"/>
    <p:sldId id="278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00"/>
    <a:srgbClr val="FF3300"/>
    <a:srgbClr val="00FF00"/>
    <a:srgbClr val="00CCFF"/>
    <a:srgbClr val="FFFFFF"/>
    <a:srgbClr val="000066"/>
    <a:srgbClr val="0066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174" autoAdjust="0"/>
    <p:restoredTop sz="94660"/>
  </p:normalViewPr>
  <p:slideViewPr>
    <p:cSldViewPr>
      <p:cViewPr varScale="1">
        <p:scale>
          <a:sx n="104" d="100"/>
          <a:sy n="104" d="100"/>
        </p:scale>
        <p:origin x="-124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84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3A04F0CA-B41A-4FD1-A58A-D01CBF63E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6800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447A5-E3F8-40F0-963D-3866E13813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5C5FF9-CB93-411D-867C-8BF85B1C76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2523E5-C0E0-461C-ACF6-E556126E34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80CED1-D93C-4F51-BEF0-9C3A19BFDB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5DB4DD-A0D6-4580-A744-859E055B3C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99E801-4235-4D3A-9F41-82A1D41794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314596-086D-443D-9A55-71A00C280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8D02B6-32E8-47AF-A757-52DC19E391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A4807-F215-494A-8839-6B2752DE45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6BF0E9-5EE5-44A4-8829-9A33A6553A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DF01-B9AC-4274-8CB1-DAE61FFBFB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4AD6733-FDB9-4E6C-9F34-7D387486DA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0" y="1981200"/>
            <a:ext cx="9144000" cy="314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Target Audience</a:t>
            </a: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/>
              </a:rPr>
              <a:t></a:t>
            </a: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Look at </a:t>
            </a:r>
            <a:r>
              <a:rPr lang="en-US" sz="40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Gatorade®</a:t>
            </a:r>
          </a:p>
          <a:p>
            <a:pPr algn="ctr">
              <a:defRPr/>
            </a:pP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endParaRPr lang="en-US" sz="40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838200" y="1825625"/>
            <a:ext cx="7772400" cy="220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    Talent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People appearing on screen or heard in programs (actors, voice talent, interviewees, etc.).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398" name="Group 62"/>
          <p:cNvGraphicFramePr>
            <a:graphicFrameLocks noGrp="1"/>
          </p:cNvGraphicFramePr>
          <p:nvPr/>
        </p:nvGraphicFramePr>
        <p:xfrm>
          <a:off x="304800" y="1181100"/>
          <a:ext cx="8534400" cy="5372100"/>
        </p:xfrm>
        <a:graphic>
          <a:graphicData uri="http://schemas.openxmlformats.org/drawingml/2006/table">
            <a:tbl>
              <a:tblPr/>
              <a:tblGrid>
                <a:gridCol w="2133600"/>
                <a:gridCol w="2133600"/>
                <a:gridCol w="2133600"/>
                <a:gridCol w="2133600"/>
              </a:tblGrid>
              <a:tr h="6477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7 to 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15 to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31 to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Over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7244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Gymnast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Olympic skater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Film or music celebrity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Boys and girls next door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 girls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All boys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Professional golfer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College students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Film celebrity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Singer / entertainer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NASCAR driver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Single people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Families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Married people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Professional football player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Out of shape accountant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High school coach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NASCAR driver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Recently retired celebrities or athletes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Oarsman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Professional golfer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Professional coach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Politicians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307" name="Text Box 27"/>
          <p:cNvSpPr txBox="1">
            <a:spLocks noChangeArrowheads="1"/>
          </p:cNvSpPr>
          <p:nvPr/>
        </p:nvSpPr>
        <p:spPr bwMode="auto">
          <a:xfrm>
            <a:off x="4479925" y="46038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2400" b="1">
              <a:latin typeface="Comic Sans MS" pitchFamily="66" charset="0"/>
            </a:endParaRPr>
          </a:p>
        </p:txBody>
      </p:sp>
      <p:sp>
        <p:nvSpPr>
          <p:cNvPr id="14364" name="Text Box 28"/>
          <p:cNvSpPr txBox="1">
            <a:spLocks noChangeArrowheads="1"/>
          </p:cNvSpPr>
          <p:nvPr/>
        </p:nvSpPr>
        <p:spPr bwMode="auto">
          <a:xfrm>
            <a:off x="153988" y="304800"/>
            <a:ext cx="8990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Talent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to Consider for a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Gatorade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®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Commercial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09600" y="1676400"/>
            <a:ext cx="8382000" cy="350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FFFFFF"/>
                  </a:outerShdw>
                </a:effectLst>
                <a:latin typeface="Comic Sans MS" pitchFamily="66" charset="0"/>
              </a:rPr>
              <a:t>          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Tone and Dialogue</a:t>
            </a: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The dialogue and tone should reflect the overall theme or concept of the commercial.</a:t>
            </a: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Consider not only what is said, but how it is said through pace, inflection, articulation,  and body language.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" y="223838"/>
            <a:ext cx="8915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Tone / Dialogue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to Consider for a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Gatorade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®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Commercial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15475" name="Group 115"/>
          <p:cNvGraphicFramePr>
            <a:graphicFrameLocks noGrp="1"/>
          </p:cNvGraphicFramePr>
          <p:nvPr/>
        </p:nvGraphicFramePr>
        <p:xfrm>
          <a:off x="152400" y="990600"/>
          <a:ext cx="8839200" cy="5486400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209800"/>
                <a:gridCol w="2209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7 to 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15 to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31 to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Over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9530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 like the “big kids”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 like Mom or Dad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Grow strong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Have fun exercising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No limit to the possibilities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Loud and boisterous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“In your face” attitude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Challenging and encouraging to win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prospect of becoming a standout or professional athlete is an achievable goal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Hang on to the glory years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Exercise to maintain or enhance physical appearance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Train smarter to maximize time and avoid injuries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Develop new athletic skills and interests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There is still an athlete in all of us who wants to train and work-out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The primary reason for exercise is to maintain physical and mental health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Competition is with yourself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381000" y="1657350"/>
            <a:ext cx="8686800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              Music</a:t>
            </a:r>
          </a:p>
          <a:p>
            <a:pPr algn="ctr"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1100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Music helps set the tone and create a mood.   It can be used to reinforce the commercial’s content, as background, or to provide irony (such as combining soothing music to an otherwise fast paced or chaotic production).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81000" y="223838"/>
            <a:ext cx="82296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Music 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to Consider for a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Gatorade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®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Commercial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  <p:graphicFrame>
        <p:nvGraphicFramePr>
          <p:cNvPr id="16416" name="Group 32"/>
          <p:cNvGraphicFramePr>
            <a:graphicFrameLocks noGrp="1"/>
          </p:cNvGraphicFramePr>
          <p:nvPr/>
        </p:nvGraphicFramePr>
        <p:xfrm>
          <a:off x="152400" y="914400"/>
          <a:ext cx="8839200" cy="5791200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209800"/>
                <a:gridCol w="22098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7 to 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15 to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31 to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Over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257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Teen pop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Girl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Boy groups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Rap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Hip Hop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Country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Heavy metal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Techno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Rap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Hip Hop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Progressive Rock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Industrial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Country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Punk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Pop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Alternative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Soft rock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Heavy metal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Easy listening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New Age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R&amp;B / Soul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Disco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Latin Jazz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Funk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Reggae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Country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Soft rock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Classic Rock ‘n Roll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’50s music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Big Band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Beach music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Classical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Blues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Disco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Jazz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Funk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Reggae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4"/>
          <p:cNvSpPr txBox="1">
            <a:spLocks noChangeArrowheads="1"/>
          </p:cNvSpPr>
          <p:nvPr/>
        </p:nvSpPr>
        <p:spPr bwMode="auto">
          <a:xfrm>
            <a:off x="4479925" y="365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457200" y="1535113"/>
            <a:ext cx="8382000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does the target audience’s age have to     do with the type of talent in the commercial?</a:t>
            </a: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do the talent in a commercial have to       do with the setting?</a:t>
            </a: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is the most important factor in helping to define a target audience, the setting, talent, tone, or music? Why?</a:t>
            </a: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4"/>
          <p:cNvSpPr txBox="1">
            <a:spLocks noChangeArrowheads="1"/>
          </p:cNvSpPr>
          <p:nvPr/>
        </p:nvSpPr>
        <p:spPr bwMode="auto">
          <a:xfrm>
            <a:off x="533400" y="990600"/>
            <a:ext cx="8305800" cy="418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2800" dirty="0">
                <a:latin typeface="Comic Sans MS" pitchFamily="66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References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Gatorade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®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History </a:t>
            </a:r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: www.gatorade.com/history/default.aspx</a:t>
            </a:r>
          </a:p>
          <a:p>
            <a:pPr>
              <a:spcBef>
                <a:spcPct val="50000"/>
              </a:spcBef>
              <a:defRPr/>
            </a:pP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endParaRPr lang="en-US" sz="2800" dirty="0">
              <a:solidFill>
                <a:schemeClr val="bg1"/>
              </a:solidFill>
              <a:latin typeface="Comic Sans MS" pitchFamily="66" charset="0"/>
            </a:endParaRPr>
          </a:p>
        </p:txBody>
      </p:sp>
      <p:sp>
        <p:nvSpPr>
          <p:cNvPr id="18435" name="Rectangle 4"/>
          <p:cNvSpPr>
            <a:spLocks noChangeArrowheads="1"/>
          </p:cNvSpPr>
          <p:nvPr/>
        </p:nvSpPr>
        <p:spPr bwMode="auto">
          <a:xfrm>
            <a:off x="609600" y="3581400"/>
            <a:ext cx="80772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Gatorade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®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: Born of the Playing Field</a:t>
            </a:r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: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 </a:t>
            </a:r>
            <a:r>
              <a:rPr lang="en-US" sz="2800" dirty="0">
                <a:solidFill>
                  <a:schemeClr val="bg1"/>
                </a:solidFill>
                <a:latin typeface="Comic Sans MS" pitchFamily="66" charset="0"/>
              </a:rPr>
              <a:t>www.pepsico.com/Download/Gatorade_Company_Fact_Sheet.pdf (PepsiCo, Inc. 2010</a:t>
            </a:r>
            <a:r>
              <a:rPr lang="en-US" sz="2800" i="1" dirty="0">
                <a:solidFill>
                  <a:schemeClr val="bg1"/>
                </a:solidFill>
                <a:latin typeface="Comic Sans MS" pitchFamily="66" charset="0"/>
              </a:rPr>
              <a:t>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479925" y="112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533400" y="220663"/>
            <a:ext cx="8077200" cy="6265862"/>
          </a:xfrm>
          <a:prstGeom prst="rect">
            <a:avLst/>
          </a:prstGeom>
          <a:solidFill>
            <a:srgbClr val="006600"/>
          </a:solidFill>
          <a:ln w="3175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70000"/>
              </a:lnSpc>
              <a:defRPr/>
            </a:pP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 algn="ctr">
              <a:defRPr/>
            </a:pPr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A Short History of </a:t>
            </a:r>
            <a:r>
              <a:rPr lang="en-US" sz="32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Gatorade</a:t>
            </a:r>
          </a:p>
          <a:p>
            <a:pPr>
              <a:defRPr/>
            </a:pPr>
            <a:endParaRPr lang="en-US" sz="2400" b="1" i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In 1965, team doctor Dana Shires and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research professor Robert Cade developed a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carbohydrate and electrolyte drink that they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had hoped would keep University of Florida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football players hydrated.             </a:t>
            </a:r>
          </a:p>
          <a:p>
            <a:pPr>
              <a:lnSpc>
                <a:spcPct val="80000"/>
              </a:lnSpc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</a:t>
            </a:r>
            <a:r>
              <a:rPr lang="en-US" sz="1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</a:t>
            </a:r>
          </a:p>
          <a:p>
            <a:pPr>
              <a:defRPr/>
            </a:pPr>
            <a:endParaRPr lang="en-US" sz="1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After using the new concoction, the Gators          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went 7-4 in 1965, 9-2 in 1966, and won the      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Orange Bowl in 1967. The players were         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convinced that the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Gatorade®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helped them to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stay strong in the hot Florida sun, and turned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their losing season into a winning one.</a:t>
            </a:r>
          </a:p>
          <a:p>
            <a:pPr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4479925" y="1127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381000" y="1690688"/>
            <a:ext cx="8305800" cy="3576637"/>
          </a:xfrm>
          <a:prstGeom prst="rect">
            <a:avLst/>
          </a:prstGeom>
          <a:solidFill>
            <a:srgbClr val="006600"/>
          </a:solidFill>
          <a:ln w="31750">
            <a:solidFill>
              <a:srgbClr val="FFFFFF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70000"/>
              </a:lnSpc>
              <a:defRPr/>
            </a:pPr>
            <a:r>
              <a:rPr lang="en-US" sz="36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</a:t>
            </a:r>
          </a:p>
          <a:p>
            <a:pPr>
              <a:defRPr/>
            </a:pP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Gatorade® 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expanded its market in the 1970s to a   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variety of sports, both amateur and professional.</a:t>
            </a:r>
          </a:p>
          <a:p>
            <a:pPr>
              <a:lnSpc>
                <a:spcPct val="70000"/>
              </a:lnSpc>
              <a:defRPr/>
            </a:pP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In the 1980s,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Gatorade®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established an exercise 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physiology laboratory to study exercise, sports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medicine and nutrition, and provide information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for sports and health programs world wide.</a:t>
            </a:r>
          </a:p>
          <a:p>
            <a:pPr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0"/>
              </a:lnSpc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381000" y="609600"/>
            <a:ext cx="8458200" cy="5151438"/>
          </a:xfrm>
          <a:prstGeom prst="rect">
            <a:avLst/>
          </a:prstGeom>
          <a:solidFill>
            <a:srgbClr val="006600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1991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/>
              </a:rPr>
              <a:t>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Gatorade®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introduces the “Be Like Mike” 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commercial campaign using professional basketball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player, Michael Jordon.</a:t>
            </a:r>
          </a:p>
          <a:p>
            <a:pPr>
              <a:lnSpc>
                <a:spcPct val="80000"/>
              </a:lnSpc>
              <a:defRPr/>
            </a:pPr>
            <a:endParaRPr lang="en-US" sz="40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2001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/>
              </a:rPr>
              <a:t>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Gatorade®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releases Gatorade Thirst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Quencher, Gatorade Energy Bar, Gatorade Energy   </a:t>
            </a: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Drink, and Gatorade Nutrition Shake.  </a:t>
            </a:r>
          </a:p>
          <a:p>
            <a:pPr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2005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/>
              </a:rPr>
              <a:t>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Gatorade®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Endurance Formula is introduced.</a:t>
            </a:r>
          </a:p>
          <a:p>
            <a:pPr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defRPr/>
            </a:pP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2010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  <a:sym typeface="Symbol"/>
              </a:rPr>
              <a:t>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Release of 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 Series</a:t>
            </a:r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.</a:t>
            </a:r>
          </a:p>
          <a:p>
            <a:pPr>
              <a:lnSpc>
                <a:spcPct val="70000"/>
              </a:lnSpc>
              <a:spcBef>
                <a:spcPct val="50000"/>
              </a:spcBef>
              <a:defRPr/>
            </a:pPr>
            <a:endParaRPr lang="en-US" sz="2400" b="1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66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52400" y="185738"/>
            <a:ext cx="8763000" cy="1370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buFontTx/>
              <a:buChar char="•"/>
              <a:defRPr/>
            </a:pPr>
            <a:endParaRPr lang="en-US" sz="2400" b="1">
              <a:effectLst>
                <a:outerShdw blurRad="38100" dist="38100" dir="2700000" algn="tl">
                  <a:srgbClr val="FFFFFF"/>
                </a:outerShdw>
              </a:effectLst>
              <a:latin typeface="Comic Sans MS" pitchFamily="66" charset="0"/>
            </a:endParaRPr>
          </a:p>
          <a:p>
            <a:pPr>
              <a:buFontTx/>
              <a:buChar char="•"/>
              <a:defRPr/>
            </a:pPr>
            <a:endParaRPr lang="en-US" sz="2400" b="1"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endParaRPr lang="en-US" sz="2400" b="1">
              <a:latin typeface="Comic Sans MS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930275"/>
            <a:ext cx="9144000" cy="5059363"/>
          </a:xfrm>
          <a:prstGeom prst="rect">
            <a:avLst/>
          </a:prstGeom>
          <a:solidFill>
            <a:srgbClr val="000066"/>
          </a:solidFill>
          <a:ln w="31750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</a:t>
            </a:r>
          </a:p>
          <a:p>
            <a:pPr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What are the themes of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Gatorade®    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commercials today?</a:t>
            </a:r>
          </a:p>
          <a:p>
            <a:pPr>
              <a:lnSpc>
                <a:spcPct val="120000"/>
              </a:lnSpc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What is the target audience?</a:t>
            </a:r>
          </a:p>
          <a:p>
            <a:pPr>
              <a:lnSpc>
                <a:spcPct val="120000"/>
              </a:lnSpc>
              <a:defRPr/>
            </a:pP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1200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How would you build a </a:t>
            </a:r>
            <a:r>
              <a:rPr lang="en-US" sz="28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Gatorade®</a:t>
            </a: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commercial to appeal to the folks</a:t>
            </a:r>
          </a:p>
          <a:p>
            <a:pPr>
              <a:lnSpc>
                <a:spcPct val="120000"/>
              </a:lnSpc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         in your town?</a:t>
            </a:r>
          </a:p>
          <a:p>
            <a:pPr>
              <a:lnSpc>
                <a:spcPct val="130000"/>
              </a:lnSpc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Text Box 4"/>
          <p:cNvSpPr txBox="1">
            <a:spLocks noChangeArrowheads="1"/>
          </p:cNvSpPr>
          <p:nvPr/>
        </p:nvSpPr>
        <p:spPr bwMode="auto">
          <a:xfrm>
            <a:off x="914400" y="2322513"/>
            <a:ext cx="7620000" cy="346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What is a target audience?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Target audience is a specified audience or group of people for whom a production is intended.  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endParaRPr lang="en-US" sz="2800" b="1" dirty="0">
              <a:solidFill>
                <a:schemeClr val="bg1"/>
              </a:solidFill>
              <a:latin typeface="Comic Sans MS" pitchFamily="66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latin typeface="Comic Sans MS" pitchFamily="66" charset="0"/>
              </a:rPr>
              <a:t>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99"/>
            </a:gs>
            <a:gs pos="50000">
              <a:srgbClr val="000031"/>
            </a:gs>
            <a:gs pos="100000">
              <a:srgbClr val="000099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7"/>
          <p:cNvSpPr txBox="1"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/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762000" y="749300"/>
            <a:ext cx="8305800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endParaRPr lang="en-US" sz="28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Define your target audience by addressing each of the following:</a:t>
            </a:r>
          </a:p>
          <a:p>
            <a:pPr algn="ctr">
              <a:spcBef>
                <a:spcPct val="50000"/>
              </a:spcBef>
              <a:defRPr/>
            </a:pPr>
            <a:endParaRPr lang="en-US" sz="1200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Comic Sans MS" pitchFamily="66" charset="0"/>
            </a:endParaRP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1.  Setting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2.  Talent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3.  Tone / dialogue</a:t>
            </a:r>
          </a:p>
          <a:p>
            <a:pPr>
              <a:lnSpc>
                <a:spcPct val="110000"/>
              </a:lnSpc>
              <a:spcBef>
                <a:spcPct val="50000"/>
              </a:spcBef>
              <a:defRPr/>
            </a:pPr>
            <a:r>
              <a:rPr lang="en-US" sz="2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4.  Music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66"/>
            </a:gs>
            <a:gs pos="50000">
              <a:srgbClr val="00002F"/>
            </a:gs>
            <a:gs pos="100000">
              <a:srgbClr val="000066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4"/>
          <p:cNvSpPr txBox="1">
            <a:spLocks noChangeArrowheads="1"/>
          </p:cNvSpPr>
          <p:nvPr/>
        </p:nvSpPr>
        <p:spPr bwMode="auto">
          <a:xfrm>
            <a:off x="0" y="2192338"/>
            <a:ext cx="9144000" cy="222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Setting</a:t>
            </a:r>
          </a:p>
          <a:p>
            <a:pPr algn="ctr"/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  <a:p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 The time, place, environment, and surrounding  </a:t>
            </a:r>
          </a:p>
          <a:p>
            <a:r>
              <a:rPr lang="en-US" sz="2800" b="1">
                <a:solidFill>
                  <a:schemeClr val="bg1"/>
                </a:solidFill>
                <a:latin typeface="Comic Sans MS" pitchFamily="66" charset="0"/>
              </a:rPr>
              <a:t>   circumstances of an event, story, play, etc. </a:t>
            </a:r>
          </a:p>
          <a:p>
            <a:endParaRPr lang="en-US" sz="2800" b="1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63"/>
          <p:cNvSpPr txBox="1">
            <a:spLocks noChangeArrowheads="1"/>
          </p:cNvSpPr>
          <p:nvPr/>
        </p:nvSpPr>
        <p:spPr bwMode="auto">
          <a:xfrm>
            <a:off x="228600" y="228600"/>
            <a:ext cx="89154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Settings to Consider for a </a:t>
            </a:r>
            <a:r>
              <a:rPr lang="en-US" sz="2400" b="1" i="1" dirty="0">
                <a:solidFill>
                  <a:schemeClr val="bg1"/>
                </a:solidFill>
                <a:latin typeface="Comic Sans MS" pitchFamily="66" charset="0"/>
              </a:rPr>
              <a:t>Gatorade</a:t>
            </a:r>
            <a:r>
              <a:rPr lang="en-US" sz="2400" b="1" i="1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Comic Sans MS" pitchFamily="66" charset="0"/>
              </a:rPr>
              <a:t>®</a:t>
            </a:r>
            <a:r>
              <a:rPr lang="en-US" sz="2400" b="1" dirty="0">
                <a:solidFill>
                  <a:schemeClr val="bg1"/>
                </a:solidFill>
                <a:latin typeface="Comic Sans MS" pitchFamily="66" charset="0"/>
              </a:rPr>
              <a:t> Commercial</a:t>
            </a:r>
          </a:p>
        </p:txBody>
      </p:sp>
      <p:graphicFrame>
        <p:nvGraphicFramePr>
          <p:cNvPr id="10345" name="Group 105"/>
          <p:cNvGraphicFramePr>
            <a:graphicFrameLocks noGrp="1"/>
          </p:cNvGraphicFramePr>
          <p:nvPr/>
        </p:nvGraphicFramePr>
        <p:xfrm>
          <a:off x="152400" y="838200"/>
          <a:ext cx="8839200" cy="5638800"/>
        </p:xfrm>
        <a:graphic>
          <a:graphicData uri="http://schemas.openxmlformats.org/drawingml/2006/table">
            <a:tbl>
              <a:tblPr/>
              <a:tblGrid>
                <a:gridCol w="2209800"/>
                <a:gridCol w="2209800"/>
                <a:gridCol w="2209800"/>
                <a:gridCol w="2209800"/>
              </a:tblGrid>
              <a:tr h="762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7 to 14</a:t>
                      </a: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15 to 30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Ages 31 to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Over 45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87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School playground and gymnasium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Soccer field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Dance studio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Little League Baseball field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Skateboard park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School athletic fields and gymnasium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College or professional athletic arena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Fitness Gym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MMA Gym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Running Track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Mountain bike trail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Fitness gym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Tennis court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Biking trail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Bowling alley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NASCAR racetrack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Football field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YMCA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Golf course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Walking and hiking trail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Stationary bicycle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Swimming pool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mic Sans MS" pitchFamily="66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NASCAR racetrack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1253</TotalTime>
  <Words>906</Words>
  <Application>Microsoft Office PowerPoint</Application>
  <PresentationFormat>On-screen Show (4:3)</PresentationFormat>
  <Paragraphs>267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Cathy Moll</dc:creator>
  <cp:lastModifiedBy>Star</cp:lastModifiedBy>
  <cp:revision>41</cp:revision>
  <dcterms:created xsi:type="dcterms:W3CDTF">2004-06-04T15:28:59Z</dcterms:created>
  <dcterms:modified xsi:type="dcterms:W3CDTF">2015-12-31T19:44:04Z</dcterms:modified>
</cp:coreProperties>
</file>